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78CF6-7553-44CA-B6D1-9A62A7FC603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03C193A-DA67-4BD7-AEC6-5F2C433E1DDE}">
      <dgm:prSet phldrT="[Text]" custT="1"/>
      <dgm:spPr>
        <a:solidFill>
          <a:srgbClr val="7030A0"/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IN" sz="2000" dirty="0">
              <a:solidFill>
                <a:schemeClr val="bg1"/>
              </a:solidFill>
            </a:rPr>
            <a:t>FACE DATA COLLECTION</a:t>
          </a:r>
          <a:endParaRPr lang="en-IN" sz="2000" dirty="0"/>
        </a:p>
      </dgm:t>
    </dgm:pt>
    <dgm:pt modelId="{47DD98A5-85B3-4C36-AD19-1667122D0F53}" type="parTrans" cxnId="{8C6C99D2-38B4-4AB7-8ABA-54D54CFCD8EF}">
      <dgm:prSet/>
      <dgm:spPr/>
      <dgm:t>
        <a:bodyPr/>
        <a:lstStyle/>
        <a:p>
          <a:endParaRPr lang="en-IN"/>
        </a:p>
      </dgm:t>
    </dgm:pt>
    <dgm:pt modelId="{2CB1B82C-8C91-4B4E-9042-393F339B5A9A}" type="sibTrans" cxnId="{8C6C99D2-38B4-4AB7-8ABA-54D54CFCD8EF}">
      <dgm:prSet/>
      <dgm:spPr/>
      <dgm:t>
        <a:bodyPr/>
        <a:lstStyle/>
        <a:p>
          <a:endParaRPr lang="en-IN"/>
        </a:p>
      </dgm:t>
    </dgm:pt>
    <dgm:pt modelId="{C9C946E3-02EA-49D8-90F3-B9E1B2EED1C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IN" sz="2000" dirty="0">
              <a:solidFill>
                <a:schemeClr val="bg1"/>
              </a:solidFill>
            </a:rPr>
            <a:t>FACE RECONITION USING KNN MODEL</a:t>
          </a:r>
          <a:endParaRPr lang="en-IN" sz="2000" dirty="0"/>
        </a:p>
      </dgm:t>
    </dgm:pt>
    <dgm:pt modelId="{024B65F3-1857-4B5F-8186-D827EEC25A9D}" type="parTrans" cxnId="{7B981AA6-CE5E-4D7F-8A96-08BBF958E924}">
      <dgm:prSet/>
      <dgm:spPr/>
      <dgm:t>
        <a:bodyPr/>
        <a:lstStyle/>
        <a:p>
          <a:endParaRPr lang="en-IN"/>
        </a:p>
      </dgm:t>
    </dgm:pt>
    <dgm:pt modelId="{424D4CB2-C550-41BF-B900-1EBF3678DA97}" type="sibTrans" cxnId="{7B981AA6-CE5E-4D7F-8A96-08BBF958E924}">
      <dgm:prSet/>
      <dgm:spPr/>
      <dgm:t>
        <a:bodyPr/>
        <a:lstStyle/>
        <a:p>
          <a:endParaRPr lang="en-IN"/>
        </a:p>
      </dgm:t>
    </dgm:pt>
    <dgm:pt modelId="{7D04DDDD-A313-484D-B0AA-DB1F2B4647D5}">
      <dgm:prSet phldrT="[Text]"/>
      <dgm:spPr/>
      <dgm:t>
        <a:bodyPr/>
        <a:lstStyle/>
        <a:p>
          <a:pPr>
            <a:buFont typeface="+mj-lt"/>
            <a:buAutoNum type="arabicParenR"/>
          </a:pPr>
          <a:r>
            <a:rPr lang="en-IN" dirty="0">
              <a:solidFill>
                <a:schemeClr val="bg1"/>
              </a:solidFill>
            </a:rPr>
            <a:t>PRETRAIN MODEL HAAR CASCADE</a:t>
          </a:r>
          <a:endParaRPr lang="en-IN" dirty="0"/>
        </a:p>
      </dgm:t>
    </dgm:pt>
    <dgm:pt modelId="{5D824180-8D9E-439F-B0EF-D33EED249565}" type="parTrans" cxnId="{A5B1CE17-8E92-4A06-90D3-4077C335359D}">
      <dgm:prSet/>
      <dgm:spPr/>
      <dgm:t>
        <a:bodyPr/>
        <a:lstStyle/>
        <a:p>
          <a:endParaRPr lang="en-IN"/>
        </a:p>
      </dgm:t>
    </dgm:pt>
    <dgm:pt modelId="{74476FDB-72EE-4F42-B449-7625E6DB65F1}" type="sibTrans" cxnId="{A5B1CE17-8E92-4A06-90D3-4077C335359D}">
      <dgm:prSet/>
      <dgm:spPr/>
      <dgm:t>
        <a:bodyPr/>
        <a:lstStyle/>
        <a:p>
          <a:endParaRPr lang="en-IN"/>
        </a:p>
      </dgm:t>
    </dgm:pt>
    <dgm:pt modelId="{B558F810-1C24-44C6-BB20-FC97802ABD42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IN" dirty="0">
              <a:solidFill>
                <a:schemeClr val="bg1"/>
              </a:solidFill>
            </a:rPr>
            <a:t>MACHINE LEARNING KNN MODEL</a:t>
          </a:r>
        </a:p>
      </dgm:t>
    </dgm:pt>
    <dgm:pt modelId="{88AE3ABA-E6AA-46CE-8AB4-29A077EAB0B8}" type="parTrans" cxnId="{A6C53462-0CC8-42D4-B842-B9517DF5DCF6}">
      <dgm:prSet/>
      <dgm:spPr/>
      <dgm:t>
        <a:bodyPr/>
        <a:lstStyle/>
        <a:p>
          <a:endParaRPr lang="en-IN"/>
        </a:p>
      </dgm:t>
    </dgm:pt>
    <dgm:pt modelId="{EC8158A6-1B87-4BF1-8F1B-79A3A23AD84E}" type="sibTrans" cxnId="{A6C53462-0CC8-42D4-B842-B9517DF5DCF6}">
      <dgm:prSet/>
      <dgm:spPr/>
      <dgm:t>
        <a:bodyPr/>
        <a:lstStyle/>
        <a:p>
          <a:endParaRPr lang="en-IN"/>
        </a:p>
      </dgm:t>
    </dgm:pt>
    <dgm:pt modelId="{CBC0FE77-3097-43C5-9301-5922DFE17ADD}" type="pres">
      <dgm:prSet presAssocID="{73178CF6-7553-44CA-B6D1-9A62A7FC6034}" presName="rootnode" presStyleCnt="0">
        <dgm:presLayoutVars>
          <dgm:chMax/>
          <dgm:chPref/>
          <dgm:dir/>
          <dgm:animLvl val="lvl"/>
        </dgm:presLayoutVars>
      </dgm:prSet>
      <dgm:spPr/>
    </dgm:pt>
    <dgm:pt modelId="{B55935E0-7590-4F20-92B8-6EA1055BF885}" type="pres">
      <dgm:prSet presAssocID="{A03C193A-DA67-4BD7-AEC6-5F2C433E1DDE}" presName="composite" presStyleCnt="0"/>
      <dgm:spPr/>
    </dgm:pt>
    <dgm:pt modelId="{27EF79C0-438D-4278-9EA0-4D27BD41C9CC}" type="pres">
      <dgm:prSet presAssocID="{A03C193A-DA67-4BD7-AEC6-5F2C433E1DDE}" presName="bentUpArrow1" presStyleLbl="alignImgPlace1" presStyleIdx="0" presStyleCnt="3"/>
      <dgm:spPr/>
    </dgm:pt>
    <dgm:pt modelId="{16399D76-AD45-4020-AE22-EC5CDA432466}" type="pres">
      <dgm:prSet presAssocID="{A03C193A-DA67-4BD7-AEC6-5F2C433E1DD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20CEB06-A7F0-4E5C-937A-E512A212F69A}" type="pres">
      <dgm:prSet presAssocID="{A03C193A-DA67-4BD7-AEC6-5F2C433E1DDE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729BF25-74DA-4D66-99DD-CBA3C62F06DE}" type="pres">
      <dgm:prSet presAssocID="{2CB1B82C-8C91-4B4E-9042-393F339B5A9A}" presName="sibTrans" presStyleCnt="0"/>
      <dgm:spPr/>
    </dgm:pt>
    <dgm:pt modelId="{7AC06AB1-F13E-410F-9257-F3198F1531E8}" type="pres">
      <dgm:prSet presAssocID="{C9C946E3-02EA-49D8-90F3-B9E1B2EED1C3}" presName="composite" presStyleCnt="0"/>
      <dgm:spPr/>
    </dgm:pt>
    <dgm:pt modelId="{4F7286BF-1CA8-409B-AD12-F746AF46FD2C}" type="pres">
      <dgm:prSet presAssocID="{C9C946E3-02EA-49D8-90F3-B9E1B2EED1C3}" presName="bentUpArrow1" presStyleLbl="alignImgPlace1" presStyleIdx="1" presStyleCnt="3"/>
      <dgm:spPr/>
    </dgm:pt>
    <dgm:pt modelId="{C38CAE9C-AEFF-4328-881A-3D750F46211A}" type="pres">
      <dgm:prSet presAssocID="{C9C946E3-02EA-49D8-90F3-B9E1B2EED1C3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08CE0AEC-788D-4DCA-8ECE-F7EF9485738D}" type="pres">
      <dgm:prSet presAssocID="{C9C946E3-02EA-49D8-90F3-B9E1B2EED1C3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F01AA16-1567-4347-A26E-5AB4F7D6D589}" type="pres">
      <dgm:prSet presAssocID="{424D4CB2-C550-41BF-B900-1EBF3678DA97}" presName="sibTrans" presStyleCnt="0"/>
      <dgm:spPr/>
    </dgm:pt>
    <dgm:pt modelId="{7C8E8A4E-9E4B-4BE5-A920-7E7D92036FD4}" type="pres">
      <dgm:prSet presAssocID="{B558F810-1C24-44C6-BB20-FC97802ABD42}" presName="composite" presStyleCnt="0"/>
      <dgm:spPr/>
    </dgm:pt>
    <dgm:pt modelId="{DB1046F9-EC95-42E8-A908-B8E3A0E0D6C2}" type="pres">
      <dgm:prSet presAssocID="{B558F810-1C24-44C6-BB20-FC97802ABD42}" presName="bentUpArrow1" presStyleLbl="alignImgPlace1" presStyleIdx="2" presStyleCnt="3"/>
      <dgm:spPr/>
    </dgm:pt>
    <dgm:pt modelId="{C63D69DA-C4B1-460A-8FBB-8E2E0BB18AB4}" type="pres">
      <dgm:prSet presAssocID="{B558F810-1C24-44C6-BB20-FC97802ABD4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8F487FE-ED1B-47BD-B00E-887CD6074608}" type="pres">
      <dgm:prSet presAssocID="{B558F810-1C24-44C6-BB20-FC97802ABD42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9E721CD-D3A7-46E3-8F51-86F703DD2226}" type="pres">
      <dgm:prSet presAssocID="{EC8158A6-1B87-4BF1-8F1B-79A3A23AD84E}" presName="sibTrans" presStyleCnt="0"/>
      <dgm:spPr/>
    </dgm:pt>
    <dgm:pt modelId="{693F8474-B140-40CE-8AE4-3DDDB473DAD8}" type="pres">
      <dgm:prSet presAssocID="{7D04DDDD-A313-484D-B0AA-DB1F2B4647D5}" presName="composite" presStyleCnt="0"/>
      <dgm:spPr/>
    </dgm:pt>
    <dgm:pt modelId="{B0247A4E-6EA9-4CC2-B47A-A91866D6B8BB}" type="pres">
      <dgm:prSet presAssocID="{7D04DDDD-A313-484D-B0AA-DB1F2B4647D5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5B1CE17-8E92-4A06-90D3-4077C335359D}" srcId="{73178CF6-7553-44CA-B6D1-9A62A7FC6034}" destId="{7D04DDDD-A313-484D-B0AA-DB1F2B4647D5}" srcOrd="3" destOrd="0" parTransId="{5D824180-8D9E-439F-B0EF-D33EED249565}" sibTransId="{74476FDB-72EE-4F42-B449-7625E6DB65F1}"/>
    <dgm:cxn modelId="{9F750633-CA4F-487B-A8B1-BC391192CCD0}" type="presOf" srcId="{C9C946E3-02EA-49D8-90F3-B9E1B2EED1C3}" destId="{C38CAE9C-AEFF-4328-881A-3D750F46211A}" srcOrd="0" destOrd="0" presId="urn:microsoft.com/office/officeart/2005/8/layout/StepDownProcess"/>
    <dgm:cxn modelId="{A6C53462-0CC8-42D4-B842-B9517DF5DCF6}" srcId="{73178CF6-7553-44CA-B6D1-9A62A7FC6034}" destId="{B558F810-1C24-44C6-BB20-FC97802ABD42}" srcOrd="2" destOrd="0" parTransId="{88AE3ABA-E6AA-46CE-8AB4-29A077EAB0B8}" sibTransId="{EC8158A6-1B87-4BF1-8F1B-79A3A23AD84E}"/>
    <dgm:cxn modelId="{10284049-FEE4-4A1A-A425-3698A064A503}" type="presOf" srcId="{7D04DDDD-A313-484D-B0AA-DB1F2B4647D5}" destId="{B0247A4E-6EA9-4CC2-B47A-A91866D6B8BB}" srcOrd="0" destOrd="0" presId="urn:microsoft.com/office/officeart/2005/8/layout/StepDownProcess"/>
    <dgm:cxn modelId="{D583FF58-2793-47A6-AD7E-191F545F8D9D}" type="presOf" srcId="{B558F810-1C24-44C6-BB20-FC97802ABD42}" destId="{C63D69DA-C4B1-460A-8FBB-8E2E0BB18AB4}" srcOrd="0" destOrd="0" presId="urn:microsoft.com/office/officeart/2005/8/layout/StepDownProcess"/>
    <dgm:cxn modelId="{7B981AA6-CE5E-4D7F-8A96-08BBF958E924}" srcId="{73178CF6-7553-44CA-B6D1-9A62A7FC6034}" destId="{C9C946E3-02EA-49D8-90F3-B9E1B2EED1C3}" srcOrd="1" destOrd="0" parTransId="{024B65F3-1857-4B5F-8186-D827EEC25A9D}" sibTransId="{424D4CB2-C550-41BF-B900-1EBF3678DA97}"/>
    <dgm:cxn modelId="{5CC871BB-68AF-4C14-98B3-1C5B1C918CCC}" type="presOf" srcId="{73178CF6-7553-44CA-B6D1-9A62A7FC6034}" destId="{CBC0FE77-3097-43C5-9301-5922DFE17ADD}" srcOrd="0" destOrd="0" presId="urn:microsoft.com/office/officeart/2005/8/layout/StepDownProcess"/>
    <dgm:cxn modelId="{0434BCCB-D72C-47FF-A2BB-1892F05117C0}" type="presOf" srcId="{A03C193A-DA67-4BD7-AEC6-5F2C433E1DDE}" destId="{16399D76-AD45-4020-AE22-EC5CDA432466}" srcOrd="0" destOrd="0" presId="urn:microsoft.com/office/officeart/2005/8/layout/StepDownProcess"/>
    <dgm:cxn modelId="{8C6C99D2-38B4-4AB7-8ABA-54D54CFCD8EF}" srcId="{73178CF6-7553-44CA-B6D1-9A62A7FC6034}" destId="{A03C193A-DA67-4BD7-AEC6-5F2C433E1DDE}" srcOrd="0" destOrd="0" parTransId="{47DD98A5-85B3-4C36-AD19-1667122D0F53}" sibTransId="{2CB1B82C-8C91-4B4E-9042-393F339B5A9A}"/>
    <dgm:cxn modelId="{7833C50C-EB3D-4CAD-A050-1AF434CEC35D}" type="presParOf" srcId="{CBC0FE77-3097-43C5-9301-5922DFE17ADD}" destId="{B55935E0-7590-4F20-92B8-6EA1055BF885}" srcOrd="0" destOrd="0" presId="urn:microsoft.com/office/officeart/2005/8/layout/StepDownProcess"/>
    <dgm:cxn modelId="{01143597-6B7A-45AB-B964-0FA99743AD5B}" type="presParOf" srcId="{B55935E0-7590-4F20-92B8-6EA1055BF885}" destId="{27EF79C0-438D-4278-9EA0-4D27BD41C9CC}" srcOrd="0" destOrd="0" presId="urn:microsoft.com/office/officeart/2005/8/layout/StepDownProcess"/>
    <dgm:cxn modelId="{C2BFE770-CA8B-4D30-BE6F-D87631E54EE2}" type="presParOf" srcId="{B55935E0-7590-4F20-92B8-6EA1055BF885}" destId="{16399D76-AD45-4020-AE22-EC5CDA432466}" srcOrd="1" destOrd="0" presId="urn:microsoft.com/office/officeart/2005/8/layout/StepDownProcess"/>
    <dgm:cxn modelId="{87D8321D-C3C3-40E9-B258-0CEA7E45506D}" type="presParOf" srcId="{B55935E0-7590-4F20-92B8-6EA1055BF885}" destId="{B20CEB06-A7F0-4E5C-937A-E512A212F69A}" srcOrd="2" destOrd="0" presId="urn:microsoft.com/office/officeart/2005/8/layout/StepDownProcess"/>
    <dgm:cxn modelId="{27A27574-5D06-467E-AD2D-E5D7F0FA4AF7}" type="presParOf" srcId="{CBC0FE77-3097-43C5-9301-5922DFE17ADD}" destId="{A729BF25-74DA-4D66-99DD-CBA3C62F06DE}" srcOrd="1" destOrd="0" presId="urn:microsoft.com/office/officeart/2005/8/layout/StepDownProcess"/>
    <dgm:cxn modelId="{CE15EFC9-0C5D-4937-9EA7-6F36D3088627}" type="presParOf" srcId="{CBC0FE77-3097-43C5-9301-5922DFE17ADD}" destId="{7AC06AB1-F13E-410F-9257-F3198F1531E8}" srcOrd="2" destOrd="0" presId="urn:microsoft.com/office/officeart/2005/8/layout/StepDownProcess"/>
    <dgm:cxn modelId="{F1572894-821A-4E66-BA24-6B27153F9E42}" type="presParOf" srcId="{7AC06AB1-F13E-410F-9257-F3198F1531E8}" destId="{4F7286BF-1CA8-409B-AD12-F746AF46FD2C}" srcOrd="0" destOrd="0" presId="urn:microsoft.com/office/officeart/2005/8/layout/StepDownProcess"/>
    <dgm:cxn modelId="{D73EFB09-47D4-4302-AE4F-BA15B12001AE}" type="presParOf" srcId="{7AC06AB1-F13E-410F-9257-F3198F1531E8}" destId="{C38CAE9C-AEFF-4328-881A-3D750F46211A}" srcOrd="1" destOrd="0" presId="urn:microsoft.com/office/officeart/2005/8/layout/StepDownProcess"/>
    <dgm:cxn modelId="{A58B363F-2EF3-40C9-A7E1-A484007C082B}" type="presParOf" srcId="{7AC06AB1-F13E-410F-9257-F3198F1531E8}" destId="{08CE0AEC-788D-4DCA-8ECE-F7EF9485738D}" srcOrd="2" destOrd="0" presId="urn:microsoft.com/office/officeart/2005/8/layout/StepDownProcess"/>
    <dgm:cxn modelId="{DD95E6E4-037C-432F-8254-26D61A86985E}" type="presParOf" srcId="{CBC0FE77-3097-43C5-9301-5922DFE17ADD}" destId="{AF01AA16-1567-4347-A26E-5AB4F7D6D589}" srcOrd="3" destOrd="0" presId="urn:microsoft.com/office/officeart/2005/8/layout/StepDownProcess"/>
    <dgm:cxn modelId="{07919511-5A20-4FD5-A179-B39C66974F4F}" type="presParOf" srcId="{CBC0FE77-3097-43C5-9301-5922DFE17ADD}" destId="{7C8E8A4E-9E4B-4BE5-A920-7E7D92036FD4}" srcOrd="4" destOrd="0" presId="urn:microsoft.com/office/officeart/2005/8/layout/StepDownProcess"/>
    <dgm:cxn modelId="{FE2EC275-3BEF-4566-887E-2E2E17EEF014}" type="presParOf" srcId="{7C8E8A4E-9E4B-4BE5-A920-7E7D92036FD4}" destId="{DB1046F9-EC95-42E8-A908-B8E3A0E0D6C2}" srcOrd="0" destOrd="0" presId="urn:microsoft.com/office/officeart/2005/8/layout/StepDownProcess"/>
    <dgm:cxn modelId="{AA46426B-70E2-40AE-B483-60AF9934EC1B}" type="presParOf" srcId="{7C8E8A4E-9E4B-4BE5-A920-7E7D92036FD4}" destId="{C63D69DA-C4B1-460A-8FBB-8E2E0BB18AB4}" srcOrd="1" destOrd="0" presId="urn:microsoft.com/office/officeart/2005/8/layout/StepDownProcess"/>
    <dgm:cxn modelId="{0EBF23F4-8017-484D-8118-1E3536FBC8DD}" type="presParOf" srcId="{7C8E8A4E-9E4B-4BE5-A920-7E7D92036FD4}" destId="{A8F487FE-ED1B-47BD-B00E-887CD6074608}" srcOrd="2" destOrd="0" presId="urn:microsoft.com/office/officeart/2005/8/layout/StepDownProcess"/>
    <dgm:cxn modelId="{51992EC4-5808-49B6-B646-68BA6284DF7C}" type="presParOf" srcId="{CBC0FE77-3097-43C5-9301-5922DFE17ADD}" destId="{C9E721CD-D3A7-46E3-8F51-86F703DD2226}" srcOrd="5" destOrd="0" presId="urn:microsoft.com/office/officeart/2005/8/layout/StepDownProcess"/>
    <dgm:cxn modelId="{766E1579-9C60-48C2-95F5-DC558BD18FA6}" type="presParOf" srcId="{CBC0FE77-3097-43C5-9301-5922DFE17ADD}" destId="{693F8474-B140-40CE-8AE4-3DDDB473DAD8}" srcOrd="6" destOrd="0" presId="urn:microsoft.com/office/officeart/2005/8/layout/StepDownProcess"/>
    <dgm:cxn modelId="{88DD221F-4F9F-444D-932B-22D554BF4E3B}" type="presParOf" srcId="{693F8474-B140-40CE-8AE4-3DDDB473DAD8}" destId="{B0247A4E-6EA9-4CC2-B47A-A91866D6B8B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F79C0-438D-4278-9EA0-4D27BD41C9CC}">
      <dsp:nvSpPr>
        <dsp:cNvPr id="0" name=""/>
        <dsp:cNvSpPr/>
      </dsp:nvSpPr>
      <dsp:spPr>
        <a:xfrm rot="5400000">
          <a:off x="1286481" y="1184365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99D76-AD45-4020-AE22-EC5CDA432466}">
      <dsp:nvSpPr>
        <dsp:cNvPr id="0" name=""/>
        <dsp:cNvSpPr/>
      </dsp:nvSpPr>
      <dsp:spPr>
        <a:xfrm>
          <a:off x="1010910" y="31360"/>
          <a:ext cx="1750966" cy="1225619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000" kern="1200" dirty="0">
              <a:solidFill>
                <a:schemeClr val="bg1"/>
              </a:solidFill>
            </a:rPr>
            <a:t>FACE DATA COLLECTION</a:t>
          </a:r>
          <a:endParaRPr lang="en-IN" sz="2000" kern="1200" dirty="0"/>
        </a:p>
      </dsp:txBody>
      <dsp:txXfrm>
        <a:off x="1070751" y="91201"/>
        <a:ext cx="1631284" cy="1105937"/>
      </dsp:txXfrm>
    </dsp:sp>
    <dsp:sp modelId="{B20CEB06-A7F0-4E5C-937A-E512A212F69A}">
      <dsp:nvSpPr>
        <dsp:cNvPr id="0" name=""/>
        <dsp:cNvSpPr/>
      </dsp:nvSpPr>
      <dsp:spPr>
        <a:xfrm>
          <a:off x="2761877" y="148250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286BF-1CA8-409B-AD12-F746AF46FD2C}">
      <dsp:nvSpPr>
        <dsp:cNvPr id="0" name=""/>
        <dsp:cNvSpPr/>
      </dsp:nvSpPr>
      <dsp:spPr>
        <a:xfrm rot="5400000">
          <a:off x="2738219" y="2561140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CAE9C-AEFF-4328-881A-3D750F46211A}">
      <dsp:nvSpPr>
        <dsp:cNvPr id="0" name=""/>
        <dsp:cNvSpPr/>
      </dsp:nvSpPr>
      <dsp:spPr>
        <a:xfrm>
          <a:off x="2462647" y="1408135"/>
          <a:ext cx="1750966" cy="1225619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000" kern="1200" dirty="0">
              <a:solidFill>
                <a:schemeClr val="bg1"/>
              </a:solidFill>
            </a:rPr>
            <a:t>FACE RECONITION USING KNN MODEL</a:t>
          </a:r>
          <a:endParaRPr lang="en-IN" sz="2000" kern="1200" dirty="0"/>
        </a:p>
      </dsp:txBody>
      <dsp:txXfrm>
        <a:off x="2522488" y="1467976"/>
        <a:ext cx="1631284" cy="1105937"/>
      </dsp:txXfrm>
    </dsp:sp>
    <dsp:sp modelId="{08CE0AEC-788D-4DCA-8ECE-F7EF9485738D}">
      <dsp:nvSpPr>
        <dsp:cNvPr id="0" name=""/>
        <dsp:cNvSpPr/>
      </dsp:nvSpPr>
      <dsp:spPr>
        <a:xfrm>
          <a:off x="4213614" y="1525026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1046F9-EC95-42E8-A908-B8E3A0E0D6C2}">
      <dsp:nvSpPr>
        <dsp:cNvPr id="0" name=""/>
        <dsp:cNvSpPr/>
      </dsp:nvSpPr>
      <dsp:spPr>
        <a:xfrm rot="5400000">
          <a:off x="4189956" y="3937916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D69DA-C4B1-460A-8FBB-8E2E0BB18AB4}">
      <dsp:nvSpPr>
        <dsp:cNvPr id="0" name=""/>
        <dsp:cNvSpPr/>
      </dsp:nvSpPr>
      <dsp:spPr>
        <a:xfrm>
          <a:off x="3914385" y="2784911"/>
          <a:ext cx="1750966" cy="1225619"/>
        </a:xfrm>
        <a:prstGeom prst="roundRect">
          <a:avLst>
            <a:gd name="adj" fmla="val 1667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000" kern="1200" dirty="0">
              <a:solidFill>
                <a:schemeClr val="bg1"/>
              </a:solidFill>
            </a:rPr>
            <a:t>MACHINE LEARNING KNN MODEL</a:t>
          </a:r>
        </a:p>
      </dsp:txBody>
      <dsp:txXfrm>
        <a:off x="3974226" y="2844752"/>
        <a:ext cx="1631284" cy="1105937"/>
      </dsp:txXfrm>
    </dsp:sp>
    <dsp:sp modelId="{A8F487FE-ED1B-47BD-B00E-887CD6074608}">
      <dsp:nvSpPr>
        <dsp:cNvPr id="0" name=""/>
        <dsp:cNvSpPr/>
      </dsp:nvSpPr>
      <dsp:spPr>
        <a:xfrm>
          <a:off x="5665352" y="2901802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247A4E-6EA9-4CC2-B47A-A91866D6B8BB}">
      <dsp:nvSpPr>
        <dsp:cNvPr id="0" name=""/>
        <dsp:cNvSpPr/>
      </dsp:nvSpPr>
      <dsp:spPr>
        <a:xfrm>
          <a:off x="5366122" y="4161686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000" kern="1200" dirty="0">
              <a:solidFill>
                <a:schemeClr val="bg1"/>
              </a:solidFill>
            </a:rPr>
            <a:t>PRETRAIN MODEL HAAR CASCADE</a:t>
          </a:r>
          <a:endParaRPr lang="en-IN" sz="2000" kern="1200" dirty="0"/>
        </a:p>
      </dsp:txBody>
      <dsp:txXfrm>
        <a:off x="5425963" y="4221527"/>
        <a:ext cx="1631284" cy="1105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6:54:0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24575,'6'260'0,"0"-191"0,24 118 0,-24-163 0,-1-5 0,-1 0 0,2 22 0,4 165 0,-8-126 0,-4 31-1365,2-83-5461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6:54:02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747 176 24575,'-16'-6'0,"-1"1"0,0 1 0,1 1 0,-1 0 0,0 2 0,0-1 0,-22 3 0,11-2 0,15 0 0,1 2 0,-1-1 0,0 2 0,1 0 0,-1 0 0,1 1 0,0 1 0,0 0 0,0 0 0,0 1 0,1 1 0,-1 0 0,2 0 0,-1 2 0,1-1 0,0 1 0,-11 11 0,-18 17 0,-5 4 0,1 2 0,2 1 0,-56 78 0,86-101 0,1 0 0,0 0 0,2 1 0,0 0 0,1 1 0,1-1 0,2 1 0,-5 41 0,5 15 0,6 93 0,1-82 0,-4 44 0,5 95 0,-3-209 0,2 0 0,0 0 0,1-1 0,2 1 0,-1-1 0,2 0 0,0 0 0,2 0 0,0-1 0,0-1 0,2 0 0,0 0 0,0-1 0,2 0 0,0-1 0,17 15 0,51 46 0,122 99 0,-169-152 0,1-1 0,1-2 0,45 17 0,-10-5 0,-26-11 0,0-2 0,82 21 0,-95-32 0,0-2 0,-1-1 0,2-1 0,-1-2 0,41-4 0,-62 2 0,-1 0 0,1-1 0,-1-1 0,0 1 0,1-2 0,-2 1 0,1-2 0,0 1 0,-1-1 0,1-1 0,-1 0 0,16-13 0,-10 4 0,-1-1 0,0 0 0,-1 0 0,-1-2 0,17-31 0,-11 18 0,-1 0 0,-2-1 0,-1-1 0,-1-1 0,-2 0 0,-2 0 0,-1-1 0,7-70 0,-15-221 0,-3 140 0,3-186 0,0 358 0,-2-1 0,1 1 0,-2-1 0,0 1 0,0 0 0,-2 0 0,0 1 0,0-1 0,-1 1 0,-1 0 0,-9-14 0,-11-11 0,-1 2 0,-39-39 0,27 31 0,-7-6 0,-1 2 0,-87-66 0,104 93 0,-1 2 0,0 0 0,-58-22 0,-107-26 0,166 59 27,0 1-1,0 2 1,-44-3-1,-93 7-1113,150 1 703,-33 1-6442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6:54:06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24575,'111'-19'0,"137"-6"0,111 19 0,-334 6 0,0 1 0,0 1 0,0 2 0,-1 0 0,1 1 0,-1 2 0,0 1 0,-1 0 0,0 2 0,0 0 0,-1 2 0,28 19 0,-37-21 0,-1 1 0,-1 0 0,0 0 0,0 1 0,-1 1 0,-1 0 0,0 0 0,0 1 0,-2 0 0,10 21 0,-5-2 0,0 0 0,-2 1 0,9 58 0,-13-32 0,-2-1 0,-6 83 0,-1-46 0,3-77 0,-1 0 0,-1-1 0,0 1 0,-1-1 0,-1 1 0,-1-1 0,-1 0 0,-1-1 0,0 1 0,-1-1 0,0-1 0,-2 1 0,0-2 0,-1 1 0,-18 19 0,-18 17 0,-3-2 0,-69 53 0,82-76 0,-1-2 0,-1-2 0,-1-2 0,-1-1 0,-44 14 0,-217 54 0,227-67 0,75-21 0,0 0 0,0 0 0,0 0 0,0 0 0,-1 0 0,1 0 0,0 0 0,0 0 0,0 0 0,0 0 0,-1 0 0,1 0 0,0 0 0,0 0 0,0 0 0,0 0 0,-1 0 0,1 0 0,0 0 0,0 0 0,0 0 0,0 0 0,0 1 0,-1-1 0,1 0 0,0 0 0,0 0 0,0 0 0,0 0 0,0 0 0,0 0 0,0 1 0,-1-1 0,1 0 0,0 0 0,0 0 0,0 0 0,0 1 0,0-1 0,0 0 0,0 0 0,0 0 0,0 0 0,0 1 0,0-1 0,0 0 0,0 0 0,0 0 0,0 0 0,0 1 0,0-1 0,0 0 0,0 0 0,0 0 0,0 1 0,13 1 0,22 0 0,-34-2 0,649-3 0,-619 2 0,1-1 0,0-2 0,47-12 0,93-36 0,-14 4 0,-85 30 19,53-14-1403,-75 15-5442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6:54:10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1039 176 24575,'-6'1'0,"0"-1"0,0 2 0,0-1 0,0 1 0,1-1 0,-1 2 0,0-1 0,-5 3 0,-16 7 0,-18 1 0,0-3 0,-70 9 0,-33 6 0,76-11 0,37-8 0,-47 15 0,71-17 0,1 0 0,0 0 0,0 1 0,0 0 0,1 1 0,0 0 0,0 1 0,-15 13 0,-1 7 0,1 1 0,1 2 0,1 0 0,1 1 0,2 2 0,2 0 0,1 0 0,1 2 0,2 0 0,1 0 0,2 1 0,-9 61 0,-12 42 0,18-93 0,-12 89 0,21 206 0,7-185 0,-1-95 0,3 0 0,3 0 0,3 0 0,20 63 0,-20-91 0,3-2 0,1 0 0,1 0 0,1-1 0,26 32 0,20 37 0,-37-52 0,2-1 0,1-1 0,3-2 0,52 55 0,123 116 0,-163-173 0,1-1 0,2-2 0,2-2 0,97 53 0,-104-67 0,-11-4 0,0-1 0,2-2 0,-1-1 0,2-2 0,47 12 0,-33-16 0,0-2 0,0-2 0,0-1 0,72-7 0,-102 1 0,-1-1 0,0 0 0,0-1 0,-1-1 0,1 0 0,-1-2 0,-1 0 0,1 0 0,-1-1 0,-1-1 0,0-1 0,0 0 0,-1 0 0,0-2 0,15-19 0,4-8 0,-2-1 0,-3-2 0,0 0 0,21-53 0,-31 56 0,23-85 0,-28 83 0,1 1 0,22-46 0,3 15 0,-22 44 0,-1-1 0,-1 0 0,-1-1 0,-2-1 0,14-57 0,1-230 0,-25-2 0,-2 150 0,-1 145 0,0 0 0,-2 1 0,0-1 0,-2 1 0,0 0 0,-2 0 0,-13-27 0,-87-157 0,90 177 0,-154-246 0,19 32 0,142 227 0,-1 1 0,0 0 0,-2 1 0,0 0 0,0 1 0,-1 1 0,-1 0 0,-1 2 0,0-1 0,0 2 0,-26-13 0,13 9 0,-172-86 0,161 84 0,0 1 0,-1 2 0,-51-9 0,21 14-436,0 3-1,-120 5 0,190 1 382,-36 0-6771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6:54:32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0 24575,'498'0'0,"-466"1"0,0 1 0,1 2 0,-1 1 0,-1 2 0,1 1 0,-2 1 0,1 1 0,-1 2 0,35 20 0,-58-28 0,0 0 0,0 1 0,0 0 0,-1 0 0,0 0 0,0 1 0,0 0 0,-1 1 0,0-1 0,0 1 0,-1 0 0,1 0 0,-1 0 0,-1 1 0,0-1 0,0 1 0,0 0 0,1 11 0,-2-6 0,-1-1 0,0 1 0,-1 0 0,0 0 0,-1-1 0,-1 1 0,0 0 0,-1-1 0,0 0 0,-1 1 0,-6 13 0,3-9 0,-1-1 0,-1 0 0,0 0 0,-1-1 0,-1-1 0,0 1 0,-1-2 0,-1 1 0,0-2 0,-1 0 0,0 0 0,0-1 0,-2-1 0,1-1 0,-1 0 0,0-1 0,-1 0 0,0-2 0,0 0 0,-1-1 0,1 0 0,-1-2 0,0 0 0,-19 1 0,-14 0 0,1 2 0,-65 18 0,48-10 0,45-10 0,0 1 0,0 0 0,-39 17 0,60-22 0,0 0 0,-1 1 0,1-1 0,0 1 0,0 0 0,0-1 0,0 1 0,0 0 0,-1 0 0,2 0 0,-1 0 0,0 0 0,0 0 0,0 0 0,0 0 0,-1 2 0,2-2 0,0-1 0,1 1 0,-1-1 0,0 1 0,0-1 0,0 0 0,0 1 0,1-1 0,-1 1 0,0-1 0,0 1 0,1-1 0,-1 0 0,0 1 0,1-1 0,-1 1 0,0-1 0,1 0 0,-1 1 0,0-1 0,1 0 0,-1 0 0,1 1 0,-1-1 0,1 0 0,-1 0 0,1 0 0,0 1 0,6 1 0,0 0 0,0-1 0,0 1 0,10 0 0,327 1 0,-178-6 0,-137 3 0,1 0 0,-1 2 0,0 1 0,56 13 0,-77-13 0,0 0 0,0 0 0,-1 0 0,1 1 0,-1 0 0,1 1 0,-1-1 0,-1 1 0,1 1 0,-1-1 0,0 1 0,0 0 0,0 1 0,-1-1 0,0 1 0,-1 0 0,1 0 0,-1 1 0,-1-1 0,1 1 0,3 15 0,0 7 0,-3 0 0,0 0 0,-2 1 0,-1-1 0,-5 50 0,2-38 0,1-24 0,-1 0 0,-1-1 0,0 1 0,-1-1 0,-1 0 0,-1 0 0,0-1 0,-2 0 0,-15 27 0,18-34 0,-1 0 0,0-1 0,-1 1 0,0-2 0,0 1 0,0-1 0,-1 0 0,0-1 0,-1 1 0,1-2 0,-1 1 0,0-1 0,-1-1 0,1 1 0,-1-2 0,0 1 0,-18 3 0,-172 7 0,123-10 0,14-4 0,-85-10 0,38 1 0,84 7-136,1-1-1,-1-1 1,1-1-1,0-1 1,1-1-1,0-2 1,0 0-1,0-2 0,-29-17 1,24 10-6690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6:54:35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1607 52 24575,'-81'-1'0,"-99"4"0,146 2 0,0 2 0,0 1 0,-37 15 0,9-3 0,-122 40 0,159-53 0,1 0 0,0 2 0,1 1 0,0 1 0,1 0 0,-42 30 0,-86 62 0,74-54 0,-72 63 0,116-85 0,-66 61 0,86-75 0,0 0 0,0 1 0,2 0 0,0 0 0,-11 20 0,13-13 0,1-1 0,1 2 0,0-1 0,-3 36 0,3-23 0,-4 36 0,6-39 0,-1 0 0,-16 51 0,8-44 0,1 1 0,2 0 0,2 1 0,1 0 0,-1 80 0,8-120 0,-1 94 0,13 93 0,-8-155 0,2-1 0,1-1 0,1 1 0,1-1 0,2-1 0,28 55 0,5-12 0,83 103 0,-113-159 0,1-2 0,1 0 0,0 0 0,1-2 0,0 0 0,1-1 0,22 10 0,-9-3 0,36 25 0,257 174 0,-291-199 0,2-2 0,0-1 0,1-1 0,0-3 0,63 13 0,-34-14 0,0-3 0,96 0 0,-62-7 0,248-13 0,-320 8 0,0 0 0,-1-2 0,0-1 0,0-1 0,-1-2 0,0 0 0,-1-1 0,24-17 0,4-6 0,-2-2 0,64-61 0,-67 50 0,63-85 0,-85 101 0,-3 0 0,-1 0 0,-2-2 0,-1 0 0,19-55 0,1 1 0,-16 32 0,-3-1 0,-3 0 0,15-96 0,9-30 0,12-22 0,-44 176 0,-2-1 0,0 0 0,-2 0 0,-1 0 0,-2-1 0,-1 1 0,-1 0 0,-2 0 0,0-1 0,-3 1 0,0 1 0,-2-1 0,-1 1 0,-1 1 0,-2 0 0,0 0 0,-25-38 0,-61-118 0,85 158 0,-2 0 0,0 1 0,-2 0 0,-28-30 0,-87-81 0,112 117 0,-2 0 0,-1 1 0,0 1 0,-1 1 0,-1 1 0,-1 1 0,0 1 0,0 1 0,-2 2 0,1 1 0,-1 1 0,-33-6 0,-16 3 0,-1 2 0,-148 4 0,186 6-1365,8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6:54:52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24575,'9'0'0,"2"0"-8191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859D-56AE-DF72-0227-1C8C7445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F28B9-7C08-45AC-41FA-CCEDE3C6C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220B7-4937-2D2B-C425-3D16A540F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927E6-2EA4-37BD-75E1-8CF9218E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568EA-3BA2-8FFB-DBDD-9D6A87AF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9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9D31-DC02-322C-A08E-19DC33E5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5FE8C-99D5-C1DE-45FD-FECAEA62F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58938-37E5-B9B0-3AA0-4CD032CD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0F9EA-AFCC-1BAB-6F22-5C1F258D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A417-5CA2-C2FA-2413-C2510976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9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9B2BE-CE02-D255-3058-3CED0FC4C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FEB91-E476-3432-201F-214D4F5E5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A2FB6-2AAD-E370-5587-32E2E257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DF5A3-8040-4941-36E9-D53C079A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9C3B6-799E-AB92-8BA7-3A83CC98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73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BD31-6508-3000-A3CE-0F3B8C00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A30A-2F6D-2B68-1D7F-41F7A5D85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5FA9B-7D76-2BD8-0611-FFE7878A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32C33-B3BE-504D-4127-3C926063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0F4B3-E54B-A80D-C56B-4600DBA5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58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430D-22F5-DA49-D5E1-F288B104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AE998-A889-56D8-78FF-2BB2A5E3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5A003-D1DA-4834-FBEA-B8E6EED9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6C3F-C986-7DED-52E8-3BD9C792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157BA-40BD-333E-EDE2-E18AC8C8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5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8765-CDB0-A088-D430-6839968B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AFC4D-20B4-4B3C-4B76-CED58E3DA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2933-AF97-8AFC-9D58-51E0A40C4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B5E98-C6CA-9875-9017-3AF77E42F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9C12E-C7AE-929F-01DC-6930574B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E0E5D-0345-9662-D68E-6B492102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2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DF3F-FB9E-C1A4-102A-6B2FE59E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579DD-9D34-37AE-FC28-672202603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49BA8-260B-324A-D9D8-3171FD498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3FF9C-1F80-F8BA-1241-D79562C84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F86F1-B7DB-237F-DC91-AC0FA9381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C93DE0-F26B-2A37-5747-4AC76A9A2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5250C-1A6F-8AF4-5899-5C1D90B3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166BC-04B1-9D65-5348-BCBEDFAF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23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02E4-2FD4-6C6A-165D-EFD8F93A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3F3A0-9AD0-566A-3CB9-49B50D7B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FE768-047B-6277-6E63-4DD99494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B085-518F-500F-BCCC-2F1C840E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137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71C9-144A-6D33-BF3D-B4B3C2B4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84783-FC4C-BBCC-762B-725889FF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15F14-81AE-20E9-F756-A267110F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42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80F7-1E75-9742-7973-5078D88E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ABF-45CE-4140-B0FE-7688F3E1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CA31B-E89B-8254-D8CB-CA5A5C2C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B49BD-6E9E-30B6-3F76-7362F257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E9084-3816-3D5A-096C-1088FFFA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DCAB5-7646-7F4C-5AD5-1F694073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03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5C3A-8660-0C19-C224-8DDBD254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E035D-0050-49FB-59D6-E2CAA8263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1C124-D31D-68CF-B352-E7EC12E32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98B25-9729-0C7D-761D-4463004B3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CBF52-19D7-8AFC-6A22-B26B47B0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C143A-0FC4-C6F1-E0D0-064E7213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46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FCC17-B1E4-9F9F-2F57-D4FDF0A0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F3A7C-F688-7734-F136-F49000B3A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506C1-7068-FBFB-BE04-60B67CB3B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7A4B4-778A-4703-AE0C-E70F1B3B3AB5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37787-FA37-6B66-7790-90D0B005B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C8378-F2E5-99BB-1013-2A192DB5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FA69-883E-4CB0-8530-6608C3005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99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10.png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" Type="http://schemas.openxmlformats.org/officeDocument/2006/relationships/image" Target="../media/image9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10" Type="http://schemas.openxmlformats.org/officeDocument/2006/relationships/customXml" Target="../ink/ink3.xml"/><Relationship Id="rId4" Type="http://schemas.openxmlformats.org/officeDocument/2006/relationships/image" Target="../media/image11.png"/><Relationship Id="rId9" Type="http://schemas.openxmlformats.org/officeDocument/2006/relationships/image" Target="../media/image120.png"/><Relationship Id="rId1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32E939-9BBB-7256-4367-0653554B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778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7E7826-332C-FB47-D2F9-70B218FDB3D6}"/>
              </a:ext>
            </a:extLst>
          </p:cNvPr>
          <p:cNvSpPr/>
          <p:nvPr/>
        </p:nvSpPr>
        <p:spPr>
          <a:xfrm>
            <a:off x="5574101" y="4653704"/>
            <a:ext cx="6350493" cy="21084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FA1AD-EE24-9ABB-62F7-40F04424E205}"/>
              </a:ext>
            </a:extLst>
          </p:cNvPr>
          <p:cNvSpPr txBox="1"/>
          <p:nvPr/>
        </p:nvSpPr>
        <p:spPr>
          <a:xfrm>
            <a:off x="6862619" y="6040582"/>
            <a:ext cx="447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SUBMITTED BY- AKSHAT BHATNAGAR</a:t>
            </a:r>
          </a:p>
          <a:p>
            <a:r>
              <a:rPr lang="en-IN" dirty="0"/>
              <a:t>ROLL NO- 22BCON737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490287-133F-5EC2-EC3F-225008C97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02" y="729205"/>
            <a:ext cx="5903089" cy="35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9732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ke diagram for it">
            <a:extLst>
              <a:ext uri="{FF2B5EF4-FFF2-40B4-BE49-F238E27FC236}">
                <a16:creationId xmlns:a16="http://schemas.microsoft.com/office/drawing/2014/main" id="{86E96EBD-56CA-46D9-C501-6550434F9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1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3C376B-AFDD-A744-5FDC-8C432DD8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2FDA0-F227-2449-5229-45B7B872C2A3}"/>
              </a:ext>
            </a:extLst>
          </p:cNvPr>
          <p:cNvSpPr txBox="1"/>
          <p:nvPr/>
        </p:nvSpPr>
        <p:spPr>
          <a:xfrm>
            <a:off x="740780" y="196770"/>
            <a:ext cx="11088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          PRETRAINED MODEL HAAR CASCADE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0BCA7-2BC9-9E66-A0B3-AB7A5014E368}"/>
              </a:ext>
            </a:extLst>
          </p:cNvPr>
          <p:cNvSpPr txBox="1"/>
          <p:nvPr/>
        </p:nvSpPr>
        <p:spPr>
          <a:xfrm>
            <a:off x="5802775" y="917156"/>
            <a:ext cx="6157731" cy="585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contains trained data for detecting frontal human faces.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used in OpenCV’s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CascadeClassifier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it scans the image at multiple scales to find patterns that match the characteristics of a human face.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It is efficient and suitable for real-time applications because it uses a cascade of increasingly complex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in both the data collection and recognition notebooks to detect face regions before processing.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Serves as the foundation for capturing and focusing on face areas, rather than processing the entire image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2FDA1-48CA-4202-85B2-07B45CDF80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527"/>
            <a:ext cx="5802775" cy="32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D29E87-7EA2-1D68-B293-F842F9B61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7790"/>
            <a:ext cx="5802775" cy="32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8078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4FECF-0C17-84A0-84D3-E23CF2A1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8B97-3093-ED3D-3B99-B9937AB6744D}"/>
              </a:ext>
            </a:extLst>
          </p:cNvPr>
          <p:cNvSpPr txBox="1"/>
          <p:nvPr/>
        </p:nvSpPr>
        <p:spPr>
          <a:xfrm>
            <a:off x="486137" y="0"/>
            <a:ext cx="11690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</a:rPr>
              <a:t>                      USE CASES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383EA9-7EC9-6990-0F7A-437CEAD22A3E}"/>
              </a:ext>
            </a:extLst>
          </p:cNvPr>
          <p:cNvSpPr/>
          <p:nvPr/>
        </p:nvSpPr>
        <p:spPr>
          <a:xfrm>
            <a:off x="410901" y="778821"/>
            <a:ext cx="4836288" cy="14005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Automated Attendance Systems</a:t>
            </a:r>
            <a:endParaRPr lang="en-IN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DBF30F-957F-A375-A384-2A52AD7913D7}"/>
              </a:ext>
            </a:extLst>
          </p:cNvPr>
          <p:cNvSpPr/>
          <p:nvPr/>
        </p:nvSpPr>
        <p:spPr>
          <a:xfrm>
            <a:off x="3923818" y="5139441"/>
            <a:ext cx="4375230" cy="140053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Identity Verification in Sensitive Transactions</a:t>
            </a:r>
            <a:endParaRPr lang="en-IN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16C01E-1D6D-086E-215C-858224C39E59}"/>
              </a:ext>
            </a:extLst>
          </p:cNvPr>
          <p:cNvSpPr/>
          <p:nvPr/>
        </p:nvSpPr>
        <p:spPr>
          <a:xfrm>
            <a:off x="127321" y="2685257"/>
            <a:ext cx="4375230" cy="140053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Surveillance and Security Monitoring</a:t>
            </a:r>
            <a:endParaRPr lang="en-IN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5B1734-3E99-6AD5-A472-04ACB1203921}"/>
              </a:ext>
            </a:extLst>
          </p:cNvPr>
          <p:cNvSpPr/>
          <p:nvPr/>
        </p:nvSpPr>
        <p:spPr>
          <a:xfrm>
            <a:off x="6944810" y="877118"/>
            <a:ext cx="4836289" cy="15319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Face-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BasedLogin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/Authentication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A0C643-D7FF-FD31-A0FB-10712C11F359}"/>
              </a:ext>
            </a:extLst>
          </p:cNvPr>
          <p:cNvSpPr/>
          <p:nvPr/>
        </p:nvSpPr>
        <p:spPr>
          <a:xfrm>
            <a:off x="7546694" y="2727105"/>
            <a:ext cx="4660739" cy="140053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Smart Access Control Systems</a:t>
            </a:r>
            <a:endParaRPr lang="en-IN" sz="20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188148E-CC39-A257-E755-252698525CDE}"/>
              </a:ext>
            </a:extLst>
          </p:cNvPr>
          <p:cNvSpPr/>
          <p:nvPr/>
        </p:nvSpPr>
        <p:spPr>
          <a:xfrm>
            <a:off x="4845934" y="2383469"/>
            <a:ext cx="2500131" cy="2091061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USE CASE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23BB582-3330-BBC8-3E17-E75503F43DA4}"/>
              </a:ext>
            </a:extLst>
          </p:cNvPr>
          <p:cNvSpPr/>
          <p:nvPr/>
        </p:nvSpPr>
        <p:spPr>
          <a:xfrm rot="8293131">
            <a:off x="4715119" y="1803819"/>
            <a:ext cx="742710" cy="6819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9E72122-384D-54CC-AABC-F908623BDB96}"/>
              </a:ext>
            </a:extLst>
          </p:cNvPr>
          <p:cNvSpPr/>
          <p:nvPr/>
        </p:nvSpPr>
        <p:spPr>
          <a:xfrm rot="13528457">
            <a:off x="6702713" y="1840448"/>
            <a:ext cx="742710" cy="6819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05DAB77-5533-4289-902F-201DD4401AFE}"/>
              </a:ext>
            </a:extLst>
          </p:cNvPr>
          <p:cNvSpPr/>
          <p:nvPr/>
        </p:nvSpPr>
        <p:spPr>
          <a:xfrm rot="16351983">
            <a:off x="7025032" y="3014078"/>
            <a:ext cx="742710" cy="6819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EA2A6D3-8665-BD12-E803-865D349B709D}"/>
              </a:ext>
            </a:extLst>
          </p:cNvPr>
          <p:cNvSpPr/>
          <p:nvPr/>
        </p:nvSpPr>
        <p:spPr>
          <a:xfrm rot="5400000">
            <a:off x="4273950" y="3044560"/>
            <a:ext cx="742710" cy="6819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ED57733-7DF6-F44B-5C5B-9D33DEFF5713}"/>
              </a:ext>
            </a:extLst>
          </p:cNvPr>
          <p:cNvSpPr/>
          <p:nvPr/>
        </p:nvSpPr>
        <p:spPr>
          <a:xfrm>
            <a:off x="5740078" y="4337678"/>
            <a:ext cx="742710" cy="6819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98807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D894B1-2905-F4B2-178C-B745E87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02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4A5B1-6B12-82B9-5454-B590B4B11B8C}"/>
              </a:ext>
            </a:extLst>
          </p:cNvPr>
          <p:cNvSpPr txBox="1"/>
          <p:nvPr/>
        </p:nvSpPr>
        <p:spPr>
          <a:xfrm>
            <a:off x="173620" y="2974693"/>
            <a:ext cx="5922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SOFTWARE REQUIREMENT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4A2A08-5A08-B5BB-EDD0-039AA2998F59}"/>
              </a:ext>
            </a:extLst>
          </p:cNvPr>
          <p:cNvSpPr/>
          <p:nvPr/>
        </p:nvSpPr>
        <p:spPr>
          <a:xfrm>
            <a:off x="5833641" y="0"/>
            <a:ext cx="6273478" cy="699110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7A79BC-6CF9-9EDB-BE53-3F2556ACD1A2}"/>
              </a:ext>
            </a:extLst>
          </p:cNvPr>
          <p:cNvSpPr/>
          <p:nvPr/>
        </p:nvSpPr>
        <p:spPr>
          <a:xfrm>
            <a:off x="6219457" y="196528"/>
            <a:ext cx="5405377" cy="9375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PYTHON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8D616C-132E-4FC9-A1F3-A7148067D793}"/>
              </a:ext>
            </a:extLst>
          </p:cNvPr>
          <p:cNvSpPr/>
          <p:nvPr/>
        </p:nvSpPr>
        <p:spPr>
          <a:xfrm>
            <a:off x="6248394" y="1259207"/>
            <a:ext cx="5405377" cy="9375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HTML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D25F6C-A763-F043-BC6E-33AC224F3F82}"/>
              </a:ext>
            </a:extLst>
          </p:cNvPr>
          <p:cNvSpPr/>
          <p:nvPr/>
        </p:nvSpPr>
        <p:spPr>
          <a:xfrm>
            <a:off x="6219456" y="2396040"/>
            <a:ext cx="5405377" cy="9375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D6B90-B042-E04B-4A1E-53977407E051}"/>
              </a:ext>
            </a:extLst>
          </p:cNvPr>
          <p:cNvSpPr/>
          <p:nvPr/>
        </p:nvSpPr>
        <p:spPr>
          <a:xfrm>
            <a:off x="6219455" y="3514864"/>
            <a:ext cx="5405377" cy="9375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ML-KNN ALGO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03B062-1DF6-78B5-E578-1BA1F9F1C094}"/>
              </a:ext>
            </a:extLst>
          </p:cNvPr>
          <p:cNvSpPr/>
          <p:nvPr/>
        </p:nvSpPr>
        <p:spPr>
          <a:xfrm>
            <a:off x="6248394" y="4577543"/>
            <a:ext cx="5405377" cy="9375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HEAVY GPU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059292-A0F0-9CAD-9BE5-F0F0C8D1E7E9}"/>
              </a:ext>
            </a:extLst>
          </p:cNvPr>
          <p:cNvSpPr/>
          <p:nvPr/>
        </p:nvSpPr>
        <p:spPr>
          <a:xfrm>
            <a:off x="6267691" y="5658926"/>
            <a:ext cx="5405377" cy="9375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OPENCV,COMPUTER VISON,NUMPY</a:t>
            </a:r>
          </a:p>
        </p:txBody>
      </p:sp>
    </p:spTree>
    <p:extLst>
      <p:ext uri="{BB962C8B-B14F-4D97-AF65-F5344CB8AC3E}">
        <p14:creationId xmlns:p14="http://schemas.microsoft.com/office/powerpoint/2010/main" val="3804232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CC379-410A-0FC3-0F0A-82F6623E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176107-D2EB-CBD0-7891-5CAC811DF8F5}"/>
              </a:ext>
            </a:extLst>
          </p:cNvPr>
          <p:cNvSpPr/>
          <p:nvPr/>
        </p:nvSpPr>
        <p:spPr>
          <a:xfrm>
            <a:off x="0" y="0"/>
            <a:ext cx="6933235" cy="6858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🖥️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GUI integration</a:t>
            </a:r>
          </a:p>
          <a:p>
            <a:pPr algn="ctr"/>
            <a:endParaRPr lang="en-US" sz="32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32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🗄️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Database Integration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32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🛡️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Liveness Detection</a:t>
            </a:r>
          </a:p>
          <a:p>
            <a:pPr algn="ctr"/>
            <a:endParaRPr lang="en-US" sz="32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32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🧠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Advanced Deep Learning Models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32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😷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Face Mask Detection &amp; Demographics</a:t>
            </a:r>
          </a:p>
          <a:p>
            <a:pPr algn="ctr"/>
            <a:endParaRPr lang="en-US" sz="32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32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☁️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 Integration</a:t>
            </a:r>
          </a:p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A566B-BDB6-D42B-694A-9371DEEE5E9F}"/>
              </a:ext>
            </a:extLst>
          </p:cNvPr>
          <p:cNvSpPr txBox="1"/>
          <p:nvPr/>
        </p:nvSpPr>
        <p:spPr>
          <a:xfrm>
            <a:off x="7137721" y="3206187"/>
            <a:ext cx="484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FUTURE ENHANCEMENT</a:t>
            </a:r>
          </a:p>
        </p:txBody>
      </p:sp>
    </p:spTree>
    <p:extLst>
      <p:ext uri="{BB962C8B-B14F-4D97-AF65-F5344CB8AC3E}">
        <p14:creationId xmlns:p14="http://schemas.microsoft.com/office/powerpoint/2010/main" val="3474185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F16D4-C617-9AA0-D70E-C69C7EAD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F2794-3A45-3CDA-93BA-E7C7AC9F8597}"/>
              </a:ext>
            </a:extLst>
          </p:cNvPr>
          <p:cNvSpPr txBox="1"/>
          <p:nvPr/>
        </p:nvSpPr>
        <p:spPr>
          <a:xfrm>
            <a:off x="405114" y="196770"/>
            <a:ext cx="11308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                           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98538-DE4E-5293-71B5-91F4F8C59C44}"/>
              </a:ext>
            </a:extLst>
          </p:cNvPr>
          <p:cNvSpPr txBox="1"/>
          <p:nvPr/>
        </p:nvSpPr>
        <p:spPr>
          <a:xfrm>
            <a:off x="405114" y="1027767"/>
            <a:ext cx="11381772" cy="563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The Face Recognition system offers a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solution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identifying individuals via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webcam input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 Developed using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key libraries: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face_recognition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OpenCV, and NumPy.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Accurately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detects, encodes, and recognizes faces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by comparing them with a known dataset.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 Performs reliably under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standard lighting conditions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 Provides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instant visual feedback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bounding boxes and labels on the video feed.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6) 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Modular design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allows for easy addition of new faces to the system.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7)  Can be adapted for various applications such as: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Biometric login systems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Attendance management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Security surveillance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8)  Demonstrates how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can be used to solve real-world identity verification problems in a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lightweight, cost-effective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manner.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723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BBA1B-581E-2AC9-6D46-46E37438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66C256-8EA0-33AB-45C0-F516B77CD739}"/>
              </a:ext>
            </a:extLst>
          </p:cNvPr>
          <p:cNvSpPr txBox="1"/>
          <p:nvPr/>
        </p:nvSpPr>
        <p:spPr>
          <a:xfrm>
            <a:off x="958788" y="2530135"/>
            <a:ext cx="4456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</a:rPr>
              <a:t>CONTEXT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F93480-5795-F8F1-74B4-2465B65EFC0B}"/>
              </a:ext>
            </a:extLst>
          </p:cNvPr>
          <p:cNvSpPr/>
          <p:nvPr/>
        </p:nvSpPr>
        <p:spPr>
          <a:xfrm>
            <a:off x="5276295" y="0"/>
            <a:ext cx="6915705" cy="6858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8A40B-0E9E-9EED-9F3C-9524F093E3A1}"/>
              </a:ext>
            </a:extLst>
          </p:cNvPr>
          <p:cNvSpPr txBox="1"/>
          <p:nvPr/>
        </p:nvSpPr>
        <p:spPr>
          <a:xfrm>
            <a:off x="5998345" y="292963"/>
            <a:ext cx="554262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  USE CASE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/>
              <a:t>FACE DATA COLLECTION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/>
              <a:t>FACE RECOGNITION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/>
              <a:t>PRETRAINED HAAR CASCADE (.XML) MODEL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/>
              <a:t>MACHINE LEARNING ALGORITHM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SOFTWARE REQUIREMENT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SOFTWARE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FUTURE ENHANCEMENT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/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08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3AD640-5687-128D-F3FB-F362645E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510E4-ADC4-7F7E-4ACE-6990FEC0E6F2}"/>
              </a:ext>
            </a:extLst>
          </p:cNvPr>
          <p:cNvSpPr txBox="1"/>
          <p:nvPr/>
        </p:nvSpPr>
        <p:spPr>
          <a:xfrm>
            <a:off x="6764785" y="94500"/>
            <a:ext cx="464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F7FAB-CFB7-03A2-870D-A7CFF9F9D927}"/>
              </a:ext>
            </a:extLst>
          </p:cNvPr>
          <p:cNvSpPr txBox="1"/>
          <p:nvPr/>
        </p:nvSpPr>
        <p:spPr>
          <a:xfrm>
            <a:off x="133166" y="1017830"/>
            <a:ext cx="67914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Face Recognition is a Python-based application that demonstrates how to implement a basic but effective facial recognition system using open-source tools.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It focuses on recognizing and labeling human faces in real-time video streams by leveraging machine learning, computer vision, and deep learning techniques. 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4686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01928B-7C76-11A3-BBA7-EC312AE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023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F802A-CFC7-4C20-9BF7-9A683859A360}"/>
              </a:ext>
            </a:extLst>
          </p:cNvPr>
          <p:cNvSpPr txBox="1"/>
          <p:nvPr/>
        </p:nvSpPr>
        <p:spPr>
          <a:xfrm>
            <a:off x="-2581154" y="2921166"/>
            <a:ext cx="1189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</a:rPr>
              <a:t>               </a:t>
            </a:r>
            <a:r>
              <a:rPr lang="en-IN" sz="4400" dirty="0">
                <a:solidFill>
                  <a:schemeClr val="bg1"/>
                </a:solidFill>
              </a:rPr>
              <a:t>SOFTWARE DESIGN</a:t>
            </a:r>
          </a:p>
        </p:txBody>
      </p:sp>
      <p:pic>
        <p:nvPicPr>
          <p:cNvPr id="7" name="Picture 6" descr="The data flow from start to end is as follows: Start ↓ Load Known Face Images ↓ Encode Faces ↓ Start Webcam Feed ↓ Capture Video Frame ↓ Detect Faces in Frame ↓ Encode Detected Faces ↓ Compare to Known Encodings ↓ Is Match Found? ↓ ↓ Yes No ↓ ↓ Label Name Label &quot;Unknown&quot; ↓ Display Frame ↓ Repeat / Stop make a photo">
            <a:extLst>
              <a:ext uri="{FF2B5EF4-FFF2-40B4-BE49-F238E27FC236}">
                <a16:creationId xmlns:a16="http://schemas.microsoft.com/office/drawing/2014/main" id="{48AB3A61-89F2-57D2-DBF6-31E20E152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180" y="0"/>
            <a:ext cx="7407797" cy="6956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82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3178E5-6311-5626-3031-CE5133A0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74430-E901-7303-C563-FDD3416F7A0F}"/>
              </a:ext>
            </a:extLst>
          </p:cNvPr>
          <p:cNvSpPr txBox="1"/>
          <p:nvPr/>
        </p:nvSpPr>
        <p:spPr>
          <a:xfrm>
            <a:off x="230819" y="177553"/>
            <a:ext cx="11718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      HOW FACE RECOGNITION???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9E56B3C-020A-C830-5FBA-B5642BDE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230055"/>
              </p:ext>
            </p:extLst>
          </p:nvPr>
        </p:nvGraphicFramePr>
        <p:xfrm>
          <a:off x="4052163" y="128554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69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9C359-D6C0-2DB7-DE40-D164BAEC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287"/>
            <a:ext cx="12192000" cy="6982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03335-01F4-097C-E75F-A33E15CE0142}"/>
              </a:ext>
            </a:extLst>
          </p:cNvPr>
          <p:cNvSpPr txBox="1"/>
          <p:nvPr/>
        </p:nvSpPr>
        <p:spPr>
          <a:xfrm>
            <a:off x="532661" y="-57541"/>
            <a:ext cx="11354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        FACE DATA COLLECTION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2A75F7-C662-685A-299F-E7B3C7B7CA4A}"/>
              </a:ext>
            </a:extLst>
          </p:cNvPr>
          <p:cNvSpPr/>
          <p:nvPr/>
        </p:nvSpPr>
        <p:spPr>
          <a:xfrm>
            <a:off x="753120" y="1294569"/>
            <a:ext cx="4873841" cy="871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EXECUTE PROGRAM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BD3A86-CEDB-29FC-E23A-C9D0B1BEED2F}"/>
              </a:ext>
            </a:extLst>
          </p:cNvPr>
          <p:cNvSpPr/>
          <p:nvPr/>
        </p:nvSpPr>
        <p:spPr>
          <a:xfrm>
            <a:off x="2610036" y="2410332"/>
            <a:ext cx="4873841" cy="8717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GIVE NAME DATA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8AD29F-A997-A527-862A-CE8DCC8A42B9}"/>
              </a:ext>
            </a:extLst>
          </p:cNvPr>
          <p:cNvSpPr/>
          <p:nvPr/>
        </p:nvSpPr>
        <p:spPr>
          <a:xfrm>
            <a:off x="4819093" y="3483592"/>
            <a:ext cx="4873841" cy="87172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COLLECTING FACE DATA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1078A7-73F5-D55B-1D65-168DF83793B0}"/>
              </a:ext>
            </a:extLst>
          </p:cNvPr>
          <p:cNvSpPr/>
          <p:nvPr/>
        </p:nvSpPr>
        <p:spPr>
          <a:xfrm>
            <a:off x="7013360" y="4634166"/>
            <a:ext cx="4873841" cy="87172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QUIT CAM BY ‘a’ KEY</a:t>
            </a:r>
          </a:p>
        </p:txBody>
      </p:sp>
    </p:spTree>
    <p:extLst>
      <p:ext uri="{BB962C8B-B14F-4D97-AF65-F5344CB8AC3E}">
        <p14:creationId xmlns:p14="http://schemas.microsoft.com/office/powerpoint/2010/main" val="9144548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AE7D8-F35D-65B0-8492-302DC94F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165"/>
            <a:ext cx="12260062" cy="6991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71FD5B-5891-BFD7-FE5B-9D3B92735F62}"/>
              </a:ext>
            </a:extLst>
          </p:cNvPr>
          <p:cNvSpPr txBox="1"/>
          <p:nvPr/>
        </p:nvSpPr>
        <p:spPr>
          <a:xfrm>
            <a:off x="2354801" y="63910"/>
            <a:ext cx="77568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</a:rPr>
              <a:t>FACE DATA COLLECTION</a:t>
            </a:r>
            <a:endParaRPr lang="en-IN" sz="6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DF8BC-2F14-D41B-3251-8B34BAC5C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4" y="919776"/>
            <a:ext cx="5184558" cy="3332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89D95F-2BB3-55A3-8C39-94D9C4CAA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919776"/>
            <a:ext cx="559404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AAFD5C-C4DA-B3DC-90FA-D040419C3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09" y="3690531"/>
            <a:ext cx="5885895" cy="28354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48715CB-6C9F-9642-BB09-FAC8386ED552}"/>
              </a:ext>
            </a:extLst>
          </p:cNvPr>
          <p:cNvGrpSpPr/>
          <p:nvPr/>
        </p:nvGrpSpPr>
        <p:grpSpPr>
          <a:xfrm>
            <a:off x="4063593" y="1428298"/>
            <a:ext cx="545040" cy="802440"/>
            <a:chOff x="4063593" y="1428298"/>
            <a:chExt cx="545040" cy="80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83AFD4-BB1F-1A36-4ACF-7521CFD7F379}"/>
                    </a:ext>
                  </a:extLst>
                </p14:cNvPr>
                <p14:cNvContentPartPr/>
                <p14:nvPr/>
              </p14:nvContentPartPr>
              <p14:xfrm>
                <a:off x="4332153" y="1589218"/>
                <a:ext cx="27360" cy="37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83AFD4-BB1F-1A36-4ACF-7521CFD7F3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26033" y="1583098"/>
                  <a:ext cx="39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A5E1EA-7272-4E4A-D1A8-7ACCF2775006}"/>
                    </a:ext>
                  </a:extLst>
                </p14:cNvPr>
                <p14:cNvContentPartPr/>
                <p14:nvPr/>
              </p14:nvContentPartPr>
              <p14:xfrm>
                <a:off x="4063593" y="1428298"/>
                <a:ext cx="545040" cy="802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A5E1EA-7272-4E4A-D1A8-7ACCF27750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57473" y="1422178"/>
                  <a:ext cx="557280" cy="81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E7A85E8-2B58-9624-E5B7-5F38A0053F90}"/>
                  </a:ext>
                </a:extLst>
              </p14:cNvPr>
              <p14:cNvContentPartPr/>
              <p14:nvPr/>
            </p14:nvContentPartPr>
            <p14:xfrm>
              <a:off x="11096913" y="2174578"/>
              <a:ext cx="610560" cy="569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E7A85E8-2B58-9624-E5B7-5F38A0053F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90793" y="2168458"/>
                <a:ext cx="62280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753374C-5B84-8662-372A-554638558442}"/>
                  </a:ext>
                </a:extLst>
              </p14:cNvPr>
              <p14:cNvContentPartPr/>
              <p14:nvPr/>
            </p14:nvContentPartPr>
            <p14:xfrm>
              <a:off x="10998273" y="1845538"/>
              <a:ext cx="818280" cy="1166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753374C-5B84-8662-372A-5546385584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92153" y="1839418"/>
                <a:ext cx="830520" cy="11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02AD221-6371-3097-725C-C33AE32C051A}"/>
                  </a:ext>
                </a:extLst>
              </p14:cNvPr>
              <p14:cNvContentPartPr/>
              <p14:nvPr/>
            </p14:nvContentPartPr>
            <p14:xfrm>
              <a:off x="7824873" y="4412338"/>
              <a:ext cx="408600" cy="549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02AD221-6371-3097-725C-C33AE32C05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8753" y="4406218"/>
                <a:ext cx="42084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A53689D-2025-F9DF-1F08-1823A21F19DA}"/>
                  </a:ext>
                </a:extLst>
              </p14:cNvPr>
              <p14:cNvContentPartPr/>
              <p14:nvPr/>
            </p14:nvContentPartPr>
            <p14:xfrm>
              <a:off x="7500153" y="4233778"/>
              <a:ext cx="1032840" cy="996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A53689D-2025-F9DF-1F08-1823A21F19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94033" y="4227658"/>
                <a:ext cx="1045080" cy="10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2902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4C2916-0004-135C-8D02-3DD050CBFA07}"/>
                  </a:ext>
                </a:extLst>
              </p14:cNvPr>
              <p14:cNvContentPartPr/>
              <p14:nvPr/>
            </p14:nvContentPartPr>
            <p14:xfrm>
              <a:off x="4536633" y="754588"/>
              <a:ext cx="720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4C2916-0004-135C-8D02-3DD050CBFA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0513" y="748468"/>
                <a:ext cx="1944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1D0EB4-B8B5-4CD9-385E-41ADC45D7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AA185-14B1-21BD-F2FE-C9A60FF8DB17}"/>
              </a:ext>
            </a:extLst>
          </p:cNvPr>
          <p:cNvSpPr txBox="1"/>
          <p:nvPr/>
        </p:nvSpPr>
        <p:spPr>
          <a:xfrm>
            <a:off x="3444536" y="0"/>
            <a:ext cx="11443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FACE RECOGNITION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FFF182-2549-8E3C-B3C3-B1AC15AD91FD}"/>
              </a:ext>
            </a:extLst>
          </p:cNvPr>
          <p:cNvSpPr/>
          <p:nvPr/>
        </p:nvSpPr>
        <p:spPr>
          <a:xfrm>
            <a:off x="99970" y="645537"/>
            <a:ext cx="4550400" cy="14842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OPEN CAM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DA1FF4-0E8F-4526-C32C-1C8DFE42D62E}"/>
              </a:ext>
            </a:extLst>
          </p:cNvPr>
          <p:cNvSpPr/>
          <p:nvPr/>
        </p:nvSpPr>
        <p:spPr>
          <a:xfrm>
            <a:off x="211256" y="2171390"/>
            <a:ext cx="4550400" cy="14842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DETECT FACE BY STORED DATA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2333DB-1C09-6D11-97DD-0FDC12747DEE}"/>
              </a:ext>
            </a:extLst>
          </p:cNvPr>
          <p:cNvSpPr/>
          <p:nvPr/>
        </p:nvSpPr>
        <p:spPr>
          <a:xfrm>
            <a:off x="211256" y="3697243"/>
            <a:ext cx="4550400" cy="148420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SHOW NAME OF THE PERSON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40CFD-21EF-45EA-7C8C-BCF6F1715D8E}"/>
              </a:ext>
            </a:extLst>
          </p:cNvPr>
          <p:cNvSpPr/>
          <p:nvPr/>
        </p:nvSpPr>
        <p:spPr>
          <a:xfrm>
            <a:off x="350152" y="5281175"/>
            <a:ext cx="4550400" cy="148420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QUIT CAM BY PRESS ‘a’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8A120E-864C-1EDE-7CB2-3782FE781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6" y="934904"/>
            <a:ext cx="7260926" cy="54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5E595-5F0A-CEDD-BA93-D1D4745D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023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2B9CC-8520-D861-F0C7-BE913AFBD903}"/>
              </a:ext>
            </a:extLst>
          </p:cNvPr>
          <p:cNvSpPr txBox="1"/>
          <p:nvPr/>
        </p:nvSpPr>
        <p:spPr>
          <a:xfrm>
            <a:off x="2740789" y="0"/>
            <a:ext cx="74975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        </a:t>
            </a:r>
            <a:r>
              <a:rPr lang="en-IN" sz="6000" dirty="0">
                <a:solidFill>
                  <a:schemeClr val="bg1"/>
                </a:solidFill>
              </a:rPr>
              <a:t>ML-KNN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06BB2-E855-FEDF-4743-881FA382F6EC}"/>
              </a:ext>
            </a:extLst>
          </p:cNvPr>
          <p:cNvSpPr txBox="1"/>
          <p:nvPr/>
        </p:nvSpPr>
        <p:spPr>
          <a:xfrm>
            <a:off x="4320251" y="1015663"/>
            <a:ext cx="749750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3200" dirty="0">
                <a:solidFill>
                  <a:schemeClr val="bg1"/>
                </a:solidFill>
              </a:rPr>
              <a:t>The algorithm calculates the distance between the newly detected face and all known faces using Euclidean distance. </a:t>
            </a:r>
          </a:p>
          <a:p>
            <a:pPr marL="514350" indent="-514350">
              <a:buAutoNum type="arabicParenR"/>
            </a:pPr>
            <a:r>
              <a:rPr lang="en-US" sz="3200" dirty="0">
                <a:solidFill>
                  <a:schemeClr val="bg1"/>
                </a:solidFill>
              </a:rPr>
              <a:t>It selects the K closest matches (neighbors) based on the smallest distances. </a:t>
            </a:r>
          </a:p>
          <a:p>
            <a:pPr marL="514350" indent="-514350">
              <a:buAutoNum type="arabicParenR"/>
            </a:pPr>
            <a:r>
              <a:rPr lang="en-US" sz="3200" dirty="0">
                <a:solidFill>
                  <a:schemeClr val="bg1"/>
                </a:solidFill>
              </a:rPr>
              <a:t>If a majority of neighbors belong to a known person, the face is classified accordingly. </a:t>
            </a:r>
          </a:p>
          <a:p>
            <a:pPr marL="514350" indent="-514350">
              <a:buAutoNum type="arabicParenR"/>
            </a:pPr>
            <a:r>
              <a:rPr lang="en-US" sz="3200" dirty="0">
                <a:solidFill>
                  <a:schemeClr val="bg1"/>
                </a:solidFill>
              </a:rPr>
              <a:t>If the distance exceeds a similarity threshold, the face is labeled as "Unknown." 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9" name="Picture 8" descr="make a photo of knn for near face data face recognition">
            <a:extLst>
              <a:ext uri="{FF2B5EF4-FFF2-40B4-BE49-F238E27FC236}">
                <a16:creationId xmlns:a16="http://schemas.microsoft.com/office/drawing/2014/main" id="{9D20E1D5-B612-9285-16B2-E4FDC1E5C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" y="861253"/>
            <a:ext cx="4145280" cy="272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make A point of green color">
            <a:extLst>
              <a:ext uri="{FF2B5EF4-FFF2-40B4-BE49-F238E27FC236}">
                <a16:creationId xmlns:a16="http://schemas.microsoft.com/office/drawing/2014/main" id="{BFE188E9-93E0-E04E-7AE6-48F6C29A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3" y="3699212"/>
            <a:ext cx="4220845" cy="2727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519</Words>
  <Application>Microsoft Office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Segoe UI Emoji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Akshat Bhatnagar</dc:creator>
  <cp:lastModifiedBy>Akshat Bhatnagar</cp:lastModifiedBy>
  <cp:revision>2</cp:revision>
  <dcterms:created xsi:type="dcterms:W3CDTF">2025-05-12T19:28:17Z</dcterms:created>
  <dcterms:modified xsi:type="dcterms:W3CDTF">2025-05-12T19:29:48Z</dcterms:modified>
</cp:coreProperties>
</file>